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71" r:id="rId2"/>
    <p:sldId id="267" r:id="rId3"/>
    <p:sldId id="269" r:id="rId4"/>
    <p:sldId id="273" r:id="rId5"/>
    <p:sldId id="309" r:id="rId6"/>
    <p:sldId id="280" r:id="rId7"/>
    <p:sldId id="310" r:id="rId8"/>
    <p:sldId id="311" r:id="rId9"/>
    <p:sldId id="312" r:id="rId10"/>
    <p:sldId id="313" r:id="rId11"/>
    <p:sldId id="319" r:id="rId12"/>
    <p:sldId id="314" r:id="rId13"/>
    <p:sldId id="289" r:id="rId14"/>
    <p:sldId id="315" r:id="rId15"/>
    <p:sldId id="305" r:id="rId16"/>
    <p:sldId id="316" r:id="rId17"/>
    <p:sldId id="317" r:id="rId18"/>
    <p:sldId id="318" r:id="rId19"/>
    <p:sldId id="272" r:id="rId20"/>
  </p:sldIdLst>
  <p:sldSz cx="24382413" cy="13716000"/>
  <p:notesSz cx="6858000" cy="9144000"/>
  <p:defaultTextStyle>
    <a:defPPr>
      <a:defRPr lang="ko-KR"/>
    </a:defPPr>
    <a:lvl1pPr marL="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0C2"/>
    <a:srgbClr val="1CCFC9"/>
    <a:srgbClr val="002856"/>
    <a:srgbClr val="DAF2F4"/>
    <a:srgbClr val="A2E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94686"/>
  </p:normalViewPr>
  <p:slideViewPr>
    <p:cSldViewPr snapToGrid="0" snapToObjects="1">
      <p:cViewPr varScale="1">
        <p:scale>
          <a:sx n="57" d="100"/>
          <a:sy n="57" d="100"/>
        </p:scale>
        <p:origin x="19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C71AF-0DE0-43E2-A4CC-CEBC810A21E2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C2781-BB52-4166-AFD6-73AB35693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2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913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208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562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378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305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23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958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55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317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290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608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537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884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79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2022-04-08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948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2022-04-08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19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2022-04-08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97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2022-04-08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8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2022-04-08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96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2022-04-08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92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2022-04-08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584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2022-04-08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606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2022-04-08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891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2022-04-08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913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2022-04-08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522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826B7-21E3-C947-B317-9E30A7CD80BA}" type="datetimeFigureOut">
              <a:rPr kumimoji="1" lang="ko-KR" altLang="en-US" smtClean="0"/>
              <a:t>2022-04-08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175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010.11929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028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access.thecvf.com/content_cvpr_2018/papers/Wang_Non-Local_Neural_Networks_CVPR_2018_paper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2.08658.pdf" TargetMode="External"/><Relationship Id="rId2" Type="http://schemas.openxmlformats.org/officeDocument/2006/relationships/hyperlink" Target="https://arxiv.org/abs/1312.611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904.10509" TargetMode="External"/><Relationship Id="rId5" Type="http://schemas.openxmlformats.org/officeDocument/2006/relationships/hyperlink" Target="https://cdn.openai.com/papers/Generative_Pretraining_from_Pixels_V2.pdf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010.11929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611.07004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arxiv.org/abs/1712.0976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606.05328" TargetMode="External"/><Relationship Id="rId5" Type="http://schemas.openxmlformats.org/officeDocument/2006/relationships/hyperlink" Target="https://arxiv.org/abs/1906.00446" TargetMode="External"/><Relationship Id="rId4" Type="http://schemas.openxmlformats.org/officeDocument/2006/relationships/hyperlink" Target="https://arxiv.org/abs/1711.0093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arxiv.org/abs/1602.0264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978227" y="5722826"/>
            <a:ext cx="1873461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6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Taming Transformers for High-Resolution Image Synthesis (VQGAN)</a:t>
            </a:r>
            <a:endParaRPr kumimoji="1" lang="ko-KR" altLang="en-US" sz="46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1079827" y="6586464"/>
            <a:ext cx="18501191" cy="45719"/>
          </a:xfrm>
          <a:prstGeom prst="rect">
            <a:avLst/>
          </a:prstGeom>
          <a:solidFill>
            <a:srgbClr val="43C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28668" y="6733786"/>
            <a:ext cx="2515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April 9, 2022</a:t>
            </a:r>
            <a:endParaRPr kumimoji="1" lang="ko-KR" altLang="en-US" sz="3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1033752" y="11864669"/>
            <a:ext cx="13325074" cy="45719"/>
          </a:xfrm>
          <a:prstGeom prst="rect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03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8622425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514350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학습되면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input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x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따라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codebook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대한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sequence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얻을 수 있음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514350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514350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Sequence 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대해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transformer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학습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514350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𝑝</m:t>
                    </m:r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𝑠</m:t>
                        </m:r>
                      </m:e>
                    </m:d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𝑇𝑟𝑎𝑛𝑠𝑓𝑜𝑟𝑚𝑒𝑟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[−</m:t>
                    </m:r>
                    <m:func>
                      <m:func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514350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514350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Condition Synthesis</a:t>
                </a:r>
              </a:p>
              <a:p>
                <a:pPr marL="1428704" lvl="1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Depth map, Semantic, Pose, Class, </a:t>
                </a:r>
                <a:r>
                  <a:rPr lang="en-US" altLang="ko-KR" sz="2800" b="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etc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…</a:t>
                </a:r>
              </a:p>
              <a:p>
                <a:pPr marL="1428704" lvl="1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𝑝</m:t>
                    </m:r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𝑠</m:t>
                        </m:r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|</m:t>
                        </m:r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𝑐</m:t>
                        </m:r>
                      </m:e>
                    </m:d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ingle condition(ex) class ) : append</a:t>
                </a:r>
              </a:p>
              <a:p>
                <a:pPr marL="1428704" lvl="1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Spatial condition : Codebook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𝓏</m:t>
                        </m:r>
                      </m:e>
                      <m: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학습</a:t>
                </a: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lvl="1"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  <a:sym typeface="Wingdings" panose="05000000000000000000" pitchFamily="2" charset="2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8622425"/>
              </a:xfrm>
              <a:prstGeom prst="rect">
                <a:avLst/>
              </a:prstGeom>
              <a:blipFill>
                <a:blip r:embed="rId3"/>
                <a:stretch>
                  <a:fillRect l="-110" t="-7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10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D9D170-9F92-419E-B5AC-68AADF829476}"/>
              </a:ext>
            </a:extLst>
          </p:cNvPr>
          <p:cNvSpPr txBox="1"/>
          <p:nvPr/>
        </p:nvSpPr>
        <p:spPr>
          <a:xfrm>
            <a:off x="12856129" y="12910306"/>
            <a:ext cx="10654472" cy="40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4"/>
              </a:rPr>
              <a:t>[2010.11929] An Image is Worth 16x16 Words: Transformers for Image Recognition at Scale (arxiv.org)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FEFCED-6236-4F5B-828C-8412B395A122}"/>
              </a:ext>
            </a:extLst>
          </p:cNvPr>
          <p:cNvSpPr/>
          <p:nvPr/>
        </p:nvSpPr>
        <p:spPr>
          <a:xfrm>
            <a:off x="1119188" y="1463013"/>
            <a:ext cx="464405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VQGAN – stage2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18" name="직선 연결선 41">
            <a:extLst>
              <a:ext uri="{FF2B5EF4-FFF2-40B4-BE49-F238E27FC236}">
                <a16:creationId xmlns:a16="http://schemas.microsoft.com/office/drawing/2014/main" id="{213D1C22-523F-42D7-83BC-7E5537691C38}"/>
              </a:ext>
            </a:extLst>
          </p:cNvPr>
          <p:cNvCxnSpPr>
            <a:cxnSpLocks/>
          </p:cNvCxnSpPr>
          <p:nvPr/>
        </p:nvCxnSpPr>
        <p:spPr>
          <a:xfrm>
            <a:off x="1187768" y="2308123"/>
            <a:ext cx="4575470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999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004888" y="2791135"/>
            <a:ext cx="22114872" cy="1474058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514350" indent="-5143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NLP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에서는 언어의 순서가 있음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514350" indent="-5143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514350" indent="-5143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Image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경우 명확하진 않지만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sliding window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position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비교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10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D9D170-9F92-419E-B5AC-68AADF829476}"/>
              </a:ext>
            </a:extLst>
          </p:cNvPr>
          <p:cNvSpPr txBox="1"/>
          <p:nvPr/>
        </p:nvSpPr>
        <p:spPr>
          <a:xfrm>
            <a:off x="12856129" y="12910306"/>
            <a:ext cx="10654472" cy="40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3"/>
              </a:rPr>
              <a:t>[2010.11929] An Image is Worth 16x16 Words: Transformers for Image Recognition at Scale (arxiv.org)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FEFCED-6236-4F5B-828C-8412B395A122}"/>
              </a:ext>
            </a:extLst>
          </p:cNvPr>
          <p:cNvSpPr/>
          <p:nvPr/>
        </p:nvSpPr>
        <p:spPr>
          <a:xfrm>
            <a:off x="1119188" y="1463013"/>
            <a:ext cx="464405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VQGAN – stage2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18" name="직선 연결선 41">
            <a:extLst>
              <a:ext uri="{FF2B5EF4-FFF2-40B4-BE49-F238E27FC236}">
                <a16:creationId xmlns:a16="http://schemas.microsoft.com/office/drawing/2014/main" id="{213D1C22-523F-42D7-83BC-7E5537691C38}"/>
              </a:ext>
            </a:extLst>
          </p:cNvPr>
          <p:cNvCxnSpPr>
            <a:cxnSpLocks/>
          </p:cNvCxnSpPr>
          <p:nvPr/>
        </p:nvCxnSpPr>
        <p:spPr>
          <a:xfrm>
            <a:off x="1187768" y="2308123"/>
            <a:ext cx="4575470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33841CE-ACC5-4137-9493-B38BE6433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502" y="5174795"/>
            <a:ext cx="14127254" cy="651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25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004888" y="2791135"/>
            <a:ext cx="13491743" cy="2422010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514350" indent="-5143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High-Resolution generate</a:t>
            </a:r>
            <a:r>
              <a:rPr lang="ko-KR" altLang="en-US" sz="2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경우 </a:t>
            </a:r>
            <a:r>
              <a:rPr lang="en-US" altLang="ko-KR" sz="2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attention</a:t>
            </a:r>
            <a:r>
              <a:rPr lang="ko-KR" altLang="en-US" sz="2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height, width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를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window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와 같이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514350" indent="-5143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b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514350" indent="-5143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Dataset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spatial invariant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하면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mega-pixel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에서도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paithful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428704" lvl="1" indent="-5143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Invariant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하지 않아도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COCO-GAN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처럼 좌표를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condition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으로 넣을 수 있음 </a:t>
            </a:r>
            <a:endParaRPr lang="en-US" altLang="ko-KR" sz="2800" b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lvl="1"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10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D9D170-9F92-419E-B5AC-68AADF829476}"/>
              </a:ext>
            </a:extLst>
          </p:cNvPr>
          <p:cNvSpPr txBox="1"/>
          <p:nvPr/>
        </p:nvSpPr>
        <p:spPr>
          <a:xfrm>
            <a:off x="14496631" y="12910305"/>
            <a:ext cx="90139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3"/>
              </a:rPr>
              <a:t>[1904.00284] COCO-GAN: Generation by Parts via Conditional Coordinating (arxiv.org)</a:t>
            </a:r>
            <a:endParaRPr lang="ko-KR" altLang="en-US" sz="4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FEFCED-6236-4F5B-828C-8412B395A122}"/>
              </a:ext>
            </a:extLst>
          </p:cNvPr>
          <p:cNvSpPr/>
          <p:nvPr/>
        </p:nvSpPr>
        <p:spPr>
          <a:xfrm>
            <a:off x="1119188" y="1463013"/>
            <a:ext cx="712719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VQGAN – High-Resolution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18" name="직선 연결선 41">
            <a:extLst>
              <a:ext uri="{FF2B5EF4-FFF2-40B4-BE49-F238E27FC236}">
                <a16:creationId xmlns:a16="http://schemas.microsoft.com/office/drawing/2014/main" id="{213D1C22-523F-42D7-83BC-7E5537691C38}"/>
              </a:ext>
            </a:extLst>
          </p:cNvPr>
          <p:cNvCxnSpPr>
            <a:cxnSpLocks/>
          </p:cNvCxnSpPr>
          <p:nvPr/>
        </p:nvCxnSpPr>
        <p:spPr>
          <a:xfrm>
            <a:off x="1187768" y="2308123"/>
            <a:ext cx="699149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7CDA6F5-0027-4948-9885-5BB9DAD6F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6631" y="2771896"/>
            <a:ext cx="9219413" cy="23125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8FB8AE-9C5E-4A35-8092-77060C89A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409" y="6129613"/>
            <a:ext cx="16617478" cy="612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83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362076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Experiments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22114872" cy="3369962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CodeBook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index : 1024</a:t>
            </a: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Sequence length : 16 x 16, m = 4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GPT2-medium</a:t>
            </a: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Architecture</a:t>
            </a: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355218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13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66CBF77-E3C9-4778-9AFD-017344E07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375" y="6222183"/>
            <a:ext cx="17443897" cy="38529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9C573C-E8EE-4066-9B27-241C3AA968EB}"/>
              </a:ext>
            </a:extLst>
          </p:cNvPr>
          <p:cNvSpPr txBox="1"/>
          <p:nvPr/>
        </p:nvSpPr>
        <p:spPr>
          <a:xfrm>
            <a:off x="19096946" y="12899496"/>
            <a:ext cx="4413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4"/>
              </a:rPr>
              <a:t>Non-Local Neural Networks (thecvf.com)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4909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983683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Experiments – Image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Synthesis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Tasks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970114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13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C821ED8-C7B4-4058-828A-6FC28F16E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5515" y="1078039"/>
            <a:ext cx="8259850" cy="113872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9012D2-D016-4E5B-9CC4-4CC8AF59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749" y="2594366"/>
            <a:ext cx="7970290" cy="99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79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1049956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Experiments – Context Rich Vocabulary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1049956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14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1727AD7-6EB3-4EF1-AA5A-D1FCC1B959BF}"/>
                  </a:ext>
                </a:extLst>
              </p:cNvPr>
              <p:cNvSpPr/>
              <p:nvPr/>
            </p:nvSpPr>
            <p:spPr>
              <a:xfrm>
                <a:off x="1004888" y="2791135"/>
                <a:ext cx="22114872" cy="4317913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Compression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 Context Rich</a:t>
                </a: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Wingdings" panose="05000000000000000000" pitchFamily="2" charset="2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Context-Rich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Vocabulary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의 영향을 확인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sym typeface="Wingdings" panose="05000000000000000000" pitchFamily="2" charset="2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Transformer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는 고정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, m(</a:t>
                </a:r>
                <a:r>
                  <a:rPr lang="en-US" altLang="ko-KR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downsampling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개수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sym typeface="Wingdings" panose="05000000000000000000" pitchFamily="2" charset="2"/>
                  </a:rPr>
                  <a:t>은 조정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8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경우 전체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context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잘 잡지만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local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 약함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(dataset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따라 다름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)</a:t>
                </a: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크면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long-term interactive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잘 잡음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1727AD7-6EB3-4EF1-AA5A-D1FCC1B95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4317913"/>
              </a:xfrm>
              <a:prstGeom prst="rect">
                <a:avLst/>
              </a:prstGeom>
              <a:blipFill>
                <a:blip r:embed="rId3"/>
                <a:stretch>
                  <a:fillRect l="-110" t="-1412" b="-3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1B686F3-0160-4D45-A7DB-3B8C8029F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176" y="7455149"/>
            <a:ext cx="17491944" cy="431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33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1049956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Experiments – Context Rich Vocabulary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1049956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14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1727AD7-6EB3-4EF1-AA5A-D1FCC1B959BF}"/>
                  </a:ext>
                </a:extLst>
              </p:cNvPr>
              <p:cNvSpPr/>
              <p:nvPr/>
            </p:nvSpPr>
            <p:spPr>
              <a:xfrm>
                <a:off x="1004888" y="2791135"/>
                <a:ext cx="22114872" cy="1948034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너무 크면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compression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 많이 되기 때문에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reconstruction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 잘 되지 않음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작으면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reconstruction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은 잘 되지만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sampling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 잘 안됨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Latent space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키우면 성능이 좋아짐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(cost trade-off)</a:t>
                </a:r>
              </a:p>
            </p:txBody>
          </p:sp>
        </mc:Choice>
        <mc:Fallback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1727AD7-6EB3-4EF1-AA5A-D1FCC1B95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1948034"/>
              </a:xfrm>
              <a:prstGeom prst="rect">
                <a:avLst/>
              </a:prstGeom>
              <a:blipFill>
                <a:blip r:embed="rId3"/>
                <a:stretch>
                  <a:fillRect t="-3135" b="-81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C7FCE4AD-2746-4899-8192-387CDDA6D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304" y="5200900"/>
            <a:ext cx="19462055" cy="627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13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794931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Experiments – Bench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marking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788073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14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1727AD7-6EB3-4EF1-AA5A-D1FCC1B959BF}"/>
                  </a:ext>
                </a:extLst>
              </p:cNvPr>
              <p:cNvSpPr/>
              <p:nvPr/>
            </p:nvSpPr>
            <p:spPr>
              <a:xfrm>
                <a:off x="1004889" y="2791135"/>
                <a:ext cx="10200786" cy="1948034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𝑡𝑜𝑝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sampling</a:t>
                </a: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Image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생성할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처음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token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같은 것을 넣어도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random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하게 나올 수 있도록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1727AD7-6EB3-4EF1-AA5A-D1FCC1B95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9" y="2791135"/>
                <a:ext cx="10200786" cy="1948034"/>
              </a:xfrm>
              <a:prstGeom prst="rect">
                <a:avLst/>
              </a:prstGeom>
              <a:blipFill>
                <a:blip r:embed="rId3"/>
                <a:stretch>
                  <a:fillRect l="-239" t="-3135" r="-1076" b="-81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9AFDEC3-9243-450F-9060-BD6B45F39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426" y="7130925"/>
            <a:ext cx="9010451" cy="43032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1C9293-CAEA-4D27-96B6-C1B791362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6739" y="3194701"/>
            <a:ext cx="9005248" cy="8180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9723E7-CB5A-40DC-A9E5-859FFF01CC9A}"/>
              </a:ext>
            </a:extLst>
          </p:cNvPr>
          <p:cNvSpPr txBox="1"/>
          <p:nvPr/>
        </p:nvSpPr>
        <p:spPr>
          <a:xfrm>
            <a:off x="5078187" y="11610363"/>
            <a:ext cx="325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&lt;Unconditional&gt;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B371B2-B31B-4EE2-9023-52AE3739DA45}"/>
              </a:ext>
            </a:extLst>
          </p:cNvPr>
          <p:cNvSpPr txBox="1"/>
          <p:nvPr/>
        </p:nvSpPr>
        <p:spPr>
          <a:xfrm>
            <a:off x="17072995" y="11610362"/>
            <a:ext cx="281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&lt;Conditional&gt;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974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794931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Experiments – Ablation Study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788073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14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727AD7-6EB3-4EF1-AA5A-D1FCC1B959BF}"/>
              </a:ext>
            </a:extLst>
          </p:cNvPr>
          <p:cNvSpPr/>
          <p:nvPr/>
        </p:nvSpPr>
        <p:spPr>
          <a:xfrm>
            <a:off x="1004889" y="2791135"/>
            <a:ext cx="10200786" cy="5265865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Discriminator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영향 확인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Perceptual loss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GAN loss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VQVAE2,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DALL-E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와 비교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Transformer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영향 확인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1B436F-7097-40E9-B7D3-DDDD3ECCC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860" y="2791135"/>
            <a:ext cx="10555093" cy="31422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0FF7C70-0589-4D5A-A140-30A9F5556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346" y="8261850"/>
            <a:ext cx="7546641" cy="329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15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2350751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Conclusion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3627419"/>
            <a:ext cx="22114872" cy="2677656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Contribution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High-resolution</a:t>
            </a:r>
          </a:p>
          <a:p>
            <a:pPr marL="2285909" lvl="2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Transformer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quadratic cost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해결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2285909" lvl="2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General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task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적용 가능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3205431"/>
            <a:ext cx="323494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16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D97D5ED-23DF-4AF3-8D93-2B8D5F18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31" y="6305075"/>
            <a:ext cx="14085547" cy="57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92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721173" y="989917"/>
            <a:ext cx="5932651" cy="1446550"/>
          </a:xfrm>
          <a:prstGeom prst="rect">
            <a:avLst/>
          </a:prstGeom>
          <a:effectLst>
            <a:reflection blurRad="6350" stA="45000" endPos="38500" dist="50800" dir="5400000" sy="-100000" algn="bl" rotWithShape="0"/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8800" b="1" dirty="0">
                <a:solidFill>
                  <a:srgbClr val="002856"/>
                </a:solidFill>
                <a:effectLst>
                  <a:reflection blurRad="6350" stA="45000" endPos="50000" dist="12700" dir="5400000" sy="-100000" algn="bl" rotWithShape="0"/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CONTENTS</a:t>
            </a:r>
            <a:endParaRPr lang="en-US" altLang="ko-KR" sz="4400" b="1" dirty="0">
              <a:solidFill>
                <a:srgbClr val="002856"/>
              </a:solidFill>
              <a:effectLst>
                <a:reflection blurRad="6350" stA="45000" endPos="50000" dist="12700" dir="5400000" sy="-100000" algn="bl" rotWithShape="0"/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3079275" y="2905434"/>
            <a:ext cx="50706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1. </a:t>
            </a:r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Introduction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079279" y="4042995"/>
            <a:ext cx="48526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2. Background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174708" y="4918322"/>
            <a:ext cx="15247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VAE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079275" y="7021974"/>
            <a:ext cx="35686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3. Method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20253067" y="3070211"/>
            <a:ext cx="8066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03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0253058" y="4191971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04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0253060" y="7129696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10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079275" y="8939590"/>
            <a:ext cx="49471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4. Experiments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3079280" y="10409530"/>
            <a:ext cx="45384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5. Conclusion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20253058" y="9057124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13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0253066" y="10514095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16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26" name="직사각형 25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7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3A3F082-004B-43DF-A5C5-6113A7B0A320}"/>
              </a:ext>
            </a:extLst>
          </p:cNvPr>
          <p:cNvSpPr/>
          <p:nvPr/>
        </p:nvSpPr>
        <p:spPr>
          <a:xfrm>
            <a:off x="4165827" y="7873271"/>
            <a:ext cx="17668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FMM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F077077-D081-46F9-81A0-3A41C6743EF8}"/>
              </a:ext>
            </a:extLst>
          </p:cNvPr>
          <p:cNvSpPr/>
          <p:nvPr/>
        </p:nvSpPr>
        <p:spPr>
          <a:xfrm>
            <a:off x="4170270" y="5569443"/>
            <a:ext cx="41633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VQVAE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C0D5852-194C-46DB-B602-55E525746359}"/>
              </a:ext>
            </a:extLst>
          </p:cNvPr>
          <p:cNvSpPr/>
          <p:nvPr/>
        </p:nvSpPr>
        <p:spPr>
          <a:xfrm>
            <a:off x="4206723" y="6229325"/>
            <a:ext cx="34018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Transformer</a:t>
            </a:r>
          </a:p>
        </p:txBody>
      </p:sp>
    </p:spTree>
    <p:extLst>
      <p:ext uri="{BB962C8B-B14F-4D97-AF65-F5344CB8AC3E}">
        <p14:creationId xmlns:p14="http://schemas.microsoft.com/office/powerpoint/2010/main" val="80303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Introduction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99129" y="2791135"/>
            <a:ext cx="22114872" cy="2246769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VQVAE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+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Transformer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+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GAN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High-resolution, General model for Image Synthesis Tasks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538056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3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15F6DD0-2763-46C3-8985-49B864FB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825" y="5403202"/>
            <a:ext cx="16678761" cy="659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4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44300"/>
            <a:ext cx="507338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 - VAE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262652" y="2298980"/>
            <a:ext cx="486060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56B596-4EC7-44EE-AE7B-D871329FBC6C}"/>
              </a:ext>
            </a:extLst>
          </p:cNvPr>
          <p:cNvSpPr/>
          <p:nvPr/>
        </p:nvSpPr>
        <p:spPr>
          <a:xfrm>
            <a:off x="999129" y="2791135"/>
            <a:ext cx="22114872" cy="2246769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Latent z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의 분포를 추정하기 위해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Variational Inference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를 사용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GAN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이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min max, VAE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는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NLL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GAN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보다 좀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blurry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한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output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A8A1D7B-20A0-47E0-A66B-2F9F823FC857}"/>
              </a:ext>
            </a:extLst>
          </p:cNvPr>
          <p:cNvSpPr txBox="1"/>
          <p:nvPr/>
        </p:nvSpPr>
        <p:spPr>
          <a:xfrm>
            <a:off x="14097000" y="12916200"/>
            <a:ext cx="9413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Auto-Encoding Variational Bayes (</a:t>
            </a:r>
            <a:r>
              <a:rPr lang="en-US" altLang="ko-KR" sz="2000" dirty="0">
                <a:hlinkClick r:id="rId2"/>
              </a:rPr>
              <a:t>[1312.6114] Auto-Encoding Variational Bayes (arxiv.org</a:t>
            </a:r>
            <a:r>
              <a:rPr lang="en-US" altLang="ko-KR" sz="1100" dirty="0">
                <a:hlinkClick r:id="rId2"/>
              </a:rPr>
              <a:t>)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25F50AB-F758-4BD2-83EF-E88120F9BDD7}"/>
              </a:ext>
            </a:extLst>
          </p:cNvPr>
          <p:cNvGrpSpPr/>
          <p:nvPr/>
        </p:nvGrpSpPr>
        <p:grpSpPr>
          <a:xfrm>
            <a:off x="1981596" y="5847127"/>
            <a:ext cx="20146646" cy="6354489"/>
            <a:chOff x="1981596" y="5847127"/>
            <a:chExt cx="20146646" cy="635448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사다리꼴 2">
                  <a:extLst>
                    <a:ext uri="{FF2B5EF4-FFF2-40B4-BE49-F238E27FC236}">
                      <a16:creationId xmlns:a16="http://schemas.microsoft.com/office/drawing/2014/main" id="{CE6714CE-AA84-4C13-8B15-3E745493D06E}"/>
                    </a:ext>
                  </a:extLst>
                </p:cNvPr>
                <p:cNvSpPr/>
                <p:nvPr/>
              </p:nvSpPr>
              <p:spPr>
                <a:xfrm rot="5400000">
                  <a:off x="5136373" y="7282237"/>
                  <a:ext cx="4169328" cy="2976224"/>
                </a:xfrm>
                <a:prstGeom prst="trapezoid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altLang="ko-KR" sz="4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4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sz="4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3" name="사다리꼴 2">
                  <a:extLst>
                    <a:ext uri="{FF2B5EF4-FFF2-40B4-BE49-F238E27FC236}">
                      <a16:creationId xmlns:a16="http://schemas.microsoft.com/office/drawing/2014/main" id="{CE6714CE-AA84-4C13-8B15-3E745493D0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136373" y="7282237"/>
                  <a:ext cx="4169328" cy="2976224"/>
                </a:xfrm>
                <a:prstGeom prst="trapezoid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사다리꼴 11">
                  <a:extLst>
                    <a:ext uri="{FF2B5EF4-FFF2-40B4-BE49-F238E27FC236}">
                      <a16:creationId xmlns:a16="http://schemas.microsoft.com/office/drawing/2014/main" id="{F7B64D8A-FB63-4A40-84F0-CE12D0992650}"/>
                    </a:ext>
                  </a:extLst>
                </p:cNvPr>
                <p:cNvSpPr/>
                <p:nvPr/>
              </p:nvSpPr>
              <p:spPr>
                <a:xfrm rot="16200000">
                  <a:off x="14959665" y="7352088"/>
                  <a:ext cx="4169328" cy="2976224"/>
                </a:xfrm>
                <a:prstGeom prst="trapezoid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vert="vert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2" name="사다리꼴 11">
                  <a:extLst>
                    <a:ext uri="{FF2B5EF4-FFF2-40B4-BE49-F238E27FC236}">
                      <a16:creationId xmlns:a16="http://schemas.microsoft.com/office/drawing/2014/main" id="{F7B64D8A-FB63-4A40-84F0-CE12D09926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4959665" y="7352088"/>
                  <a:ext cx="4169328" cy="2976224"/>
                </a:xfrm>
                <a:prstGeom prst="trapezoid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83191E6-803A-4BB1-81B9-E5DCA3C01F9B}"/>
                </a:ext>
              </a:extLst>
            </p:cNvPr>
            <p:cNvSpPr/>
            <p:nvPr/>
          </p:nvSpPr>
          <p:spPr>
            <a:xfrm>
              <a:off x="13369521" y="7648816"/>
              <a:ext cx="1124125" cy="239924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Z</a:t>
              </a:r>
              <a:endParaRPr lang="ko-KR" altLang="en-US" dirty="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D71E0FDF-F5FA-4B56-8A41-A14D1680A91F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8709149" y="7792469"/>
              <a:ext cx="1122085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77A0488-76BB-4EAB-ABD3-981A8C7B93EC}"/>
                </a:ext>
              </a:extLst>
            </p:cNvPr>
            <p:cNvCxnSpPr>
              <a:cxnSpLocks/>
              <a:stCxn id="4" idx="3"/>
              <a:endCxn id="12" idx="0"/>
            </p:cNvCxnSpPr>
            <p:nvPr/>
          </p:nvCxnSpPr>
          <p:spPr>
            <a:xfrm flipV="1">
              <a:off x="14493646" y="8840200"/>
              <a:ext cx="1062571" cy="824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EDBE864-A94F-4002-B18E-BA40ADD7DD11}"/>
                </a:ext>
              </a:extLst>
            </p:cNvPr>
            <p:cNvSpPr/>
            <p:nvPr/>
          </p:nvSpPr>
          <p:spPr>
            <a:xfrm>
              <a:off x="9831234" y="6944403"/>
              <a:ext cx="1124125" cy="16961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μ</a:t>
              </a:r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3F0396E-65CD-4797-ACDF-F3329BB75EB6}"/>
                </a:ext>
              </a:extLst>
            </p:cNvPr>
            <p:cNvSpPr/>
            <p:nvPr/>
          </p:nvSpPr>
          <p:spPr>
            <a:xfrm>
              <a:off x="9846720" y="8908126"/>
              <a:ext cx="1124125" cy="16961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altLang="ko-KR" dirty="0"/>
                <a:t>σ</a:t>
              </a:r>
              <a:endParaRPr lang="ko-KR" altLang="en-US" dirty="0"/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F243515-A0E3-4A94-94F7-F5E1EB7BB90C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8709149" y="9756193"/>
              <a:ext cx="113757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4ED4D133-611F-414B-A13D-F82F250200F8}"/>
                    </a:ext>
                  </a:extLst>
                </p:cNvPr>
                <p:cNvSpPr/>
                <p:nvPr/>
              </p:nvSpPr>
              <p:spPr>
                <a:xfrm>
                  <a:off x="11113783" y="11258987"/>
                  <a:ext cx="2227713" cy="942629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3600" b="0" i="1" smtClean="0">
                            <a:latin typeface="Cambria Math" panose="02040503050406030204" pitchFamily="18" charset="0"/>
                          </a:rPr>
                          <m:t>𝒩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(0, 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4ED4D133-611F-414B-A13D-F82F250200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3783" y="11258987"/>
                  <a:ext cx="2227713" cy="942629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CCFADCE-18E4-409B-8ED6-D932B53209D0}"/>
                </a:ext>
              </a:extLst>
            </p:cNvPr>
            <p:cNvSpPr/>
            <p:nvPr/>
          </p:nvSpPr>
          <p:spPr>
            <a:xfrm>
              <a:off x="12057778" y="7635392"/>
              <a:ext cx="339725" cy="33972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F73D62B-6BEE-468D-9D1B-68C57F64D60A}"/>
                </a:ext>
              </a:extLst>
            </p:cNvPr>
            <p:cNvCxnSpPr>
              <a:cxnSpLocks/>
              <a:stCxn id="35" idx="2"/>
              <a:endCxn id="35" idx="6"/>
            </p:cNvCxnSpPr>
            <p:nvPr/>
          </p:nvCxnSpPr>
          <p:spPr>
            <a:xfrm>
              <a:off x="12057778" y="7805255"/>
              <a:ext cx="33972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12EBA13-B6B1-46C9-AFA6-4BFD2A413958}"/>
                </a:ext>
              </a:extLst>
            </p:cNvPr>
            <p:cNvCxnSpPr>
              <a:cxnSpLocks/>
              <a:stCxn id="35" idx="4"/>
              <a:endCxn id="35" idx="0"/>
            </p:cNvCxnSpPr>
            <p:nvPr/>
          </p:nvCxnSpPr>
          <p:spPr>
            <a:xfrm flipV="1">
              <a:off x="12227641" y="7635392"/>
              <a:ext cx="0" cy="33972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B409BBF6-2ABC-4840-9BFF-47917E2F908C}"/>
                </a:ext>
              </a:extLst>
            </p:cNvPr>
            <p:cNvCxnSpPr>
              <a:cxnSpLocks/>
              <a:stCxn id="34" idx="0"/>
              <a:endCxn id="94" idx="4"/>
            </p:cNvCxnSpPr>
            <p:nvPr/>
          </p:nvCxnSpPr>
          <p:spPr>
            <a:xfrm flipV="1">
              <a:off x="12227640" y="9926055"/>
              <a:ext cx="1" cy="133293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A1305FE-A6A3-438C-979B-FD49FE401B83}"/>
                </a:ext>
              </a:extLst>
            </p:cNvPr>
            <p:cNvSpPr/>
            <p:nvPr/>
          </p:nvSpPr>
          <p:spPr>
            <a:xfrm>
              <a:off x="12057778" y="9586330"/>
              <a:ext cx="339725" cy="33972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A7A00EE1-60C9-4E92-8270-D206EE3CF55D}"/>
                </a:ext>
              </a:extLst>
            </p:cNvPr>
            <p:cNvCxnSpPr>
              <a:cxnSpLocks/>
              <a:stCxn id="94" idx="1"/>
              <a:endCxn id="94" idx="5"/>
            </p:cNvCxnSpPr>
            <p:nvPr/>
          </p:nvCxnSpPr>
          <p:spPr>
            <a:xfrm>
              <a:off x="12107530" y="9636082"/>
              <a:ext cx="240221" cy="24022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C1452B41-120D-4C6A-9679-11DF4DF77228}"/>
                </a:ext>
              </a:extLst>
            </p:cNvPr>
            <p:cNvCxnSpPr>
              <a:cxnSpLocks/>
              <a:stCxn id="94" idx="3"/>
              <a:endCxn id="94" idx="7"/>
            </p:cNvCxnSpPr>
            <p:nvPr/>
          </p:nvCxnSpPr>
          <p:spPr>
            <a:xfrm flipV="1">
              <a:off x="12107530" y="9636082"/>
              <a:ext cx="240221" cy="24022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3E34D3E9-1E57-486B-BA2F-D83D27D0DBDE}"/>
                </a:ext>
              </a:extLst>
            </p:cNvPr>
            <p:cNvCxnSpPr>
              <a:cxnSpLocks/>
              <a:stCxn id="25" idx="3"/>
              <a:endCxn id="94" idx="2"/>
            </p:cNvCxnSpPr>
            <p:nvPr/>
          </p:nvCxnSpPr>
          <p:spPr>
            <a:xfrm>
              <a:off x="10970845" y="9756193"/>
              <a:ext cx="108693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BBCC3672-5C37-448D-9E88-6D3796321284}"/>
                </a:ext>
              </a:extLst>
            </p:cNvPr>
            <p:cNvCxnSpPr>
              <a:cxnSpLocks/>
              <a:stCxn id="20" idx="3"/>
              <a:endCxn id="35" idx="2"/>
            </p:cNvCxnSpPr>
            <p:nvPr/>
          </p:nvCxnSpPr>
          <p:spPr>
            <a:xfrm>
              <a:off x="10955359" y="7792470"/>
              <a:ext cx="1102419" cy="1278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8AD85680-3ABE-48A3-8F92-434665108081}"/>
                </a:ext>
              </a:extLst>
            </p:cNvPr>
            <p:cNvCxnSpPr>
              <a:cxnSpLocks/>
              <a:stCxn id="94" idx="0"/>
              <a:endCxn id="35" idx="4"/>
            </p:cNvCxnSpPr>
            <p:nvPr/>
          </p:nvCxnSpPr>
          <p:spPr>
            <a:xfrm flipV="1">
              <a:off x="12227641" y="7975117"/>
              <a:ext cx="0" cy="16112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연결선: 꺾임 118">
              <a:extLst>
                <a:ext uri="{FF2B5EF4-FFF2-40B4-BE49-F238E27FC236}">
                  <a16:creationId xmlns:a16="http://schemas.microsoft.com/office/drawing/2014/main" id="{A3509776-1AD0-428C-AB05-9897362B2A47}"/>
                </a:ext>
              </a:extLst>
            </p:cNvPr>
            <p:cNvCxnSpPr>
              <a:cxnSpLocks/>
              <a:stCxn id="35" idx="6"/>
              <a:endCxn id="4" idx="1"/>
            </p:cNvCxnSpPr>
            <p:nvPr/>
          </p:nvCxnSpPr>
          <p:spPr>
            <a:xfrm>
              <a:off x="12397503" y="7805255"/>
              <a:ext cx="972018" cy="1043185"/>
            </a:xfrm>
            <a:prstGeom prst="bentConnector3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4B5DB1C8-1AA2-4862-894B-72B73C699DFF}"/>
                    </a:ext>
                  </a:extLst>
                </p:cNvPr>
                <p:cNvSpPr txBox="1"/>
                <p:nvPr/>
              </p:nvSpPr>
              <p:spPr>
                <a:xfrm>
                  <a:off x="11008498" y="7087882"/>
                  <a:ext cx="222885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𝒩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(0, 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4B5DB1C8-1AA2-4862-894B-72B73C699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8498" y="7087882"/>
                  <a:ext cx="2228850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3" name="그림 122" descr="잔디, 실외, 놓은, 평야이(가) 표시된 사진&#10;&#10;자동 생성된 설명">
              <a:extLst>
                <a:ext uri="{FF2B5EF4-FFF2-40B4-BE49-F238E27FC236}">
                  <a16:creationId xmlns:a16="http://schemas.microsoft.com/office/drawing/2014/main" id="{8C421D48-E318-4A95-AD49-5B3AFCD2E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81596" y="7439186"/>
              <a:ext cx="2800157" cy="2662323"/>
            </a:xfrm>
            <a:prstGeom prst="rect">
              <a:avLst/>
            </a:prstGeom>
          </p:spPr>
        </p:pic>
        <p:pic>
          <p:nvPicPr>
            <p:cNvPr id="124" name="그림 123" descr="잔디, 실외, 놓은, 평야이(가) 표시된 사진&#10;&#10;자동 생성된 설명">
              <a:extLst>
                <a:ext uri="{FF2B5EF4-FFF2-40B4-BE49-F238E27FC236}">
                  <a16:creationId xmlns:a16="http://schemas.microsoft.com/office/drawing/2014/main" id="{43C54323-0E44-4F02-9FFA-4870E53A3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328085" y="7509038"/>
              <a:ext cx="2800157" cy="2662323"/>
            </a:xfrm>
            <a:prstGeom prst="rect">
              <a:avLst/>
            </a:prstGeom>
          </p:spPr>
        </p:pic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5966FF23-9484-42C7-A301-89C3F9B618A6}"/>
                </a:ext>
              </a:extLst>
            </p:cNvPr>
            <p:cNvCxnSpPr>
              <a:cxnSpLocks/>
              <a:stCxn id="123" idx="3"/>
              <a:endCxn id="3" idx="2"/>
            </p:cNvCxnSpPr>
            <p:nvPr/>
          </p:nvCxnSpPr>
          <p:spPr>
            <a:xfrm>
              <a:off x="4781753" y="8770348"/>
              <a:ext cx="951172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22E3E52F-71C7-4DA2-90C0-77FC8836B205}"/>
                </a:ext>
              </a:extLst>
            </p:cNvPr>
            <p:cNvCxnSpPr>
              <a:cxnSpLocks/>
              <a:stCxn id="12" idx="2"/>
              <a:endCxn id="124" idx="1"/>
            </p:cNvCxnSpPr>
            <p:nvPr/>
          </p:nvCxnSpPr>
          <p:spPr>
            <a:xfrm>
              <a:off x="18532441" y="8840200"/>
              <a:ext cx="79564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C5A7275-E811-4E80-8774-660315DBB4F8}"/>
                </a:ext>
              </a:extLst>
            </p:cNvPr>
            <p:cNvSpPr txBox="1"/>
            <p:nvPr/>
          </p:nvSpPr>
          <p:spPr>
            <a:xfrm>
              <a:off x="6277276" y="5847127"/>
              <a:ext cx="18875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Encoder</a:t>
              </a:r>
              <a:endParaRPr lang="ko-KR" alt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EDC9478-531A-4C71-893B-4F332C8961E0}"/>
                </a:ext>
              </a:extLst>
            </p:cNvPr>
            <p:cNvSpPr txBox="1"/>
            <p:nvPr/>
          </p:nvSpPr>
          <p:spPr>
            <a:xfrm>
              <a:off x="16100568" y="5856915"/>
              <a:ext cx="18875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Decoder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1106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44300"/>
            <a:ext cx="58604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 - VQVAE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262652" y="2298980"/>
            <a:ext cx="571698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56B596-4EC7-44EE-AE7B-D871329FBC6C}"/>
              </a:ext>
            </a:extLst>
          </p:cNvPr>
          <p:cNvSpPr/>
          <p:nvPr/>
        </p:nvSpPr>
        <p:spPr>
          <a:xfrm>
            <a:off x="999129" y="2791135"/>
            <a:ext cx="14562449" cy="4216539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Encoder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가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discrete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output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Continuous latent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일 때보다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prior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추정을 잘 함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너무 큰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variance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로 인한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posterior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collapse, fuzzy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해결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Image Compression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Audio,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Image,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…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A8A1D7B-20A0-47E0-A66B-2F9F823FC857}"/>
              </a:ext>
            </a:extLst>
          </p:cNvPr>
          <p:cNvSpPr txBox="1"/>
          <p:nvPr/>
        </p:nvSpPr>
        <p:spPr>
          <a:xfrm>
            <a:off x="15016294" y="12778995"/>
            <a:ext cx="8494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hlinkClick r:id="rId2"/>
              </a:rPr>
              <a:t>[1312.6114] Auto-Encoding Variational Bayes (arxiv.org)</a:t>
            </a:r>
            <a:endParaRPr lang="en-US" altLang="ko-KR" sz="2000" dirty="0"/>
          </a:p>
          <a:p>
            <a:r>
              <a:rPr lang="en-US" altLang="ko-KR" sz="2000" dirty="0">
                <a:hlinkClick r:id="rId3"/>
              </a:rPr>
              <a:t>Towards a Deeper Understanding of Variational Autoencoding Models (arxiv.org)</a:t>
            </a:r>
            <a:endParaRPr lang="ko-KR" altLang="en-US" sz="2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0E7F539-8772-45A8-89A7-BB35FE2F4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497" y="6594174"/>
            <a:ext cx="19140837" cy="60016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FCBDB07-4DBA-4091-9E02-4F53B66C6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1618" y="1836716"/>
            <a:ext cx="5287298" cy="51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2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2328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VQGAN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11645710" cy="3369962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CNN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경우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local structure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효과적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 long-term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에는 한계가 있음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  <a:sym typeface="Wingdings" panose="05000000000000000000" pitchFamily="2" charset="2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  <a:sym typeface="Wingdings" panose="05000000000000000000" pitchFamily="2" charset="2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Transformer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의 경우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sequence length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에 대해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quadratic cost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High-Resolution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을 만들기 힘듦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  <a:sym typeface="Wingdings" panose="05000000000000000000" pitchFamily="2" charset="2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  <a:sym typeface="Wingdings" panose="05000000000000000000" pitchFamily="2" charset="2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  <a:sym typeface="Wingdings" panose="05000000000000000000" pitchFamily="2" charset="2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226010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10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A0C077E-42CF-4186-BEA3-843D073C7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8" y="7529119"/>
            <a:ext cx="10340456" cy="37624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A560C7-5B98-452C-8F1C-9426D0000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6874" y="6981899"/>
            <a:ext cx="9675956" cy="48569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A3D3BB-3D1E-4C34-A487-E68AC0DF7F70}"/>
              </a:ext>
            </a:extLst>
          </p:cNvPr>
          <p:cNvSpPr txBox="1"/>
          <p:nvPr/>
        </p:nvSpPr>
        <p:spPr>
          <a:xfrm>
            <a:off x="15234862" y="12789137"/>
            <a:ext cx="82757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5"/>
              </a:rPr>
              <a:t>Generative Pretraining from Pixels (openai.com)</a:t>
            </a:r>
            <a:endParaRPr lang="en-US" altLang="ko-KR" sz="2000" dirty="0"/>
          </a:p>
          <a:p>
            <a:r>
              <a:rPr lang="en-US" altLang="ko-KR" sz="2000" dirty="0">
                <a:hlinkClick r:id="rId6"/>
              </a:rPr>
              <a:t>[1904.10509] Generating Long Sequences with Sparse Transformers (arxiv.org)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55420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2328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VQGAN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22114872" cy="4317913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Transformer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는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dataset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이 크면 성능이 좋음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Local structure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transformer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scratch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로 배워야 하고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classification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이 아니라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regression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을 해야함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CNN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locality +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 Transformer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의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long range interactive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+ spatial invariance</a:t>
            </a: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  <a:sym typeface="Wingdings" panose="05000000000000000000" pitchFamily="2" charset="2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  <a:sym typeface="Wingdings" panose="05000000000000000000" pitchFamily="2" charset="2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226010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10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9DF4917-6E67-4FE4-8B0F-D33100E43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768" y="6698145"/>
            <a:ext cx="7651774" cy="55068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D9D170-9F92-419E-B5AC-68AADF829476}"/>
              </a:ext>
            </a:extLst>
          </p:cNvPr>
          <p:cNvSpPr txBox="1"/>
          <p:nvPr/>
        </p:nvSpPr>
        <p:spPr>
          <a:xfrm>
            <a:off x="12856129" y="12910306"/>
            <a:ext cx="10654472" cy="40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4"/>
              </a:rPr>
              <a:t>[2010.11929] An Image is Worth 16x16 Words: Transformers for Image Recognition at Scale (arxiv.org)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40285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2328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VQGAN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22114872" cy="2422010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VQVAE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도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Encoder, Decoder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학습 후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image structure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에 대해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PixelCNN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,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PixelSnail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등을 사용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 Transformer</a:t>
            </a: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  <a:sym typeface="Wingdings" panose="05000000000000000000" pitchFamily="2" charset="2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각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 dictionary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의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local part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에 대한 학습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 Discriminator</a:t>
            </a: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  <a:sym typeface="Wingdings" panose="05000000000000000000" pitchFamily="2" charset="2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226010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87768" y="11748572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10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0F1B40FD-58DA-4E85-9B20-252AEFA02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825" y="4595370"/>
            <a:ext cx="16678761" cy="6593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941335-854A-41EC-8863-CD9269D25985}"/>
              </a:ext>
            </a:extLst>
          </p:cNvPr>
          <p:cNvSpPr txBox="1"/>
          <p:nvPr/>
        </p:nvSpPr>
        <p:spPr>
          <a:xfrm>
            <a:off x="13879585" y="11913861"/>
            <a:ext cx="963101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4"/>
              </a:rPr>
              <a:t>[1711.00937] Neural Discrete Representation Learning (arxiv.org)</a:t>
            </a:r>
            <a:endParaRPr lang="en-US" altLang="ko-KR" sz="2000" dirty="0"/>
          </a:p>
          <a:p>
            <a:r>
              <a:rPr lang="en-US" altLang="ko-KR" sz="2000" dirty="0">
                <a:hlinkClick r:id="rId5"/>
              </a:rPr>
              <a:t>[1906.00446] Generating Diverse High-Fidelity Images with VQ-VAE-2 (arxiv.org)</a:t>
            </a:r>
            <a:endParaRPr lang="en-US" altLang="ko-KR" sz="2000" dirty="0"/>
          </a:p>
          <a:p>
            <a:r>
              <a:rPr lang="en-US" altLang="ko-KR" sz="2000" dirty="0">
                <a:hlinkClick r:id="rId6"/>
              </a:rPr>
              <a:t>[1606.05328] Conditional Image Generation with </a:t>
            </a:r>
            <a:r>
              <a:rPr lang="en-US" altLang="ko-KR" sz="2000" dirty="0" err="1">
                <a:hlinkClick r:id="rId6"/>
              </a:rPr>
              <a:t>PixelCNN</a:t>
            </a:r>
            <a:r>
              <a:rPr lang="en-US" altLang="ko-KR" sz="2000" dirty="0">
                <a:hlinkClick r:id="rId6"/>
              </a:rPr>
              <a:t> Decoders (arxiv.org)</a:t>
            </a:r>
            <a:endParaRPr lang="en-US" altLang="ko-KR" sz="2000" dirty="0"/>
          </a:p>
          <a:p>
            <a:r>
              <a:rPr lang="en-US" altLang="ko-KR" sz="2000" dirty="0">
                <a:hlinkClick r:id="rId7"/>
              </a:rPr>
              <a:t>[1712.09763] </a:t>
            </a:r>
            <a:r>
              <a:rPr lang="en-US" altLang="ko-KR" sz="2000" dirty="0" err="1">
                <a:hlinkClick r:id="rId7"/>
              </a:rPr>
              <a:t>PixelSNAIL</a:t>
            </a:r>
            <a:r>
              <a:rPr lang="en-US" altLang="ko-KR" sz="2000" dirty="0">
                <a:hlinkClick r:id="rId7"/>
              </a:rPr>
              <a:t>: An Improved Autoregressive Generative Model (arxiv.org)</a:t>
            </a:r>
            <a:endParaRPr lang="en-US" altLang="ko-KR" sz="2000" dirty="0"/>
          </a:p>
          <a:p>
            <a:r>
              <a:rPr lang="en-US" altLang="ko-KR" sz="2000" dirty="0">
                <a:hlinkClick r:id="rId8"/>
              </a:rPr>
              <a:t>[1611.07004] Image-to-Image Translation with Conditional Adversarial Networks (arxiv.org)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49732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464405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VQGAN – stage1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7372531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514350" indent="-514350" algn="just">
                  <a:lnSpc>
                    <a:spcPct val="110000"/>
                  </a:lnSpc>
                  <a:buFont typeface="+mj-lt"/>
                  <a:buAutoNum type="arabicPeriod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Encoder(E)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Generator(G)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학습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𝑎𝑟𝑔</m:t>
                            </m:r>
                            <m:limLow>
                              <m:limLowPr>
                                <m:ctrlP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b="0" i="0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+mj-lt"/>
                  <a:buAutoNum type="arabicPeriod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𝑉𝑄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𝑠𝑔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ko-KR" sz="2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Sup>
                      <m:sSubSup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𝑠𝑔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+mj-lt"/>
                  <a:buAutoNum type="arabicPeriod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514350" indent="-514350" algn="just">
                  <a:lnSpc>
                    <a:spcPct val="110000"/>
                  </a:lnSpc>
                  <a:buFont typeface="+mj-lt"/>
                  <a:buAutoNum type="arabicPeriod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Transformer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Image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distribution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laten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로 표현하려면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codebook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context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표현이 잘 되어야 함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+mj-lt"/>
                  <a:buAutoNum type="arabicPeriod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Perceptual loss + GAN loss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 Compression,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perceptual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quality</a:t>
                </a:r>
              </a:p>
              <a:p>
                <a:pPr marL="1428704" lvl="1" indent="-514350" algn="just">
                  <a:lnSpc>
                    <a:spcPct val="11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𝐺𝐴𝑁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428704" lvl="1" indent="-514350" algn="just">
                  <a:lnSpc>
                    <a:spcPct val="110000"/>
                  </a:lnSpc>
                  <a:buFont typeface="+mj-lt"/>
                  <a:buAutoNum type="arabicPeriod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514350" indent="-514350" algn="just">
                  <a:lnSpc>
                    <a:spcPct val="110000"/>
                  </a:lnSpc>
                  <a:buFont typeface="+mj-lt"/>
                  <a:buAutoNum type="arabicPeriod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Optimal model</a:t>
                </a:r>
              </a:p>
              <a:p>
                <a:pPr marL="514350" indent="-514350" algn="just">
                  <a:lnSpc>
                    <a:spcPct val="110000"/>
                  </a:lnSpc>
                  <a:buFont typeface="+mj-lt"/>
                  <a:buAutoNum type="arabicPeriod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  <a:sym typeface="Wingdings" panose="05000000000000000000" pitchFamily="2" charset="2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  <a:sym typeface="Wingdings" panose="05000000000000000000" pitchFamily="2" charset="2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7372531"/>
              </a:xfrm>
              <a:prstGeom prst="rect">
                <a:avLst/>
              </a:prstGeom>
              <a:blipFill>
                <a:blip r:embed="rId3"/>
                <a:stretch>
                  <a:fillRect l="-276" t="-14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4575470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10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D9D170-9F92-419E-B5AC-68AADF829476}"/>
              </a:ext>
            </a:extLst>
          </p:cNvPr>
          <p:cNvSpPr txBox="1"/>
          <p:nvPr/>
        </p:nvSpPr>
        <p:spPr>
          <a:xfrm>
            <a:off x="12617042" y="12910306"/>
            <a:ext cx="108935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4"/>
              </a:rPr>
              <a:t>[1602.02644] Generating Images with Perceptual Similarity Metrics based on Deep Networks (arxiv.org)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472DD6-C8BA-41B6-91CA-A605603E3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991" y="8778811"/>
            <a:ext cx="9622455" cy="22504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344460-1C1E-4897-99E9-39809BA3F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8873" y="9102343"/>
            <a:ext cx="4185864" cy="142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07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6934</TotalTime>
  <Words>891</Words>
  <Application>Microsoft Office PowerPoint</Application>
  <PresentationFormat>사용자 지정</PresentationFormat>
  <Paragraphs>197</Paragraphs>
  <Slides>19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나눔고딕</vt:lpstr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(대학원생) 최낙관 (전기전자공학과)</cp:lastModifiedBy>
  <cp:revision>279</cp:revision>
  <dcterms:created xsi:type="dcterms:W3CDTF">2017-02-16T07:20:56Z</dcterms:created>
  <dcterms:modified xsi:type="dcterms:W3CDTF">2022-04-08T14:45:45Z</dcterms:modified>
</cp:coreProperties>
</file>